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445" r:id="rId3"/>
    <p:sldId id="457" r:id="rId4"/>
    <p:sldId id="472" r:id="rId5"/>
    <p:sldId id="473" r:id="rId6"/>
    <p:sldId id="468" r:id="rId7"/>
    <p:sldId id="42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89"/>
    <a:srgbClr val="CB043B"/>
    <a:srgbClr val="FF3300"/>
    <a:srgbClr val="3D7DB8"/>
    <a:srgbClr val="39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3178" autoAdjust="0"/>
  </p:normalViewPr>
  <p:slideViewPr>
    <p:cSldViewPr snapToGrid="0">
      <p:cViewPr varScale="1">
        <p:scale>
          <a:sx n="67" d="100"/>
          <a:sy n="67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84BD-3B09-4EB1-BA1F-DF8F6D7BD30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DADA-A474-4A1A-89C3-67B2B682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3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E0DC-1B61-4185-BB15-AF4C72DD49A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68E9-206F-45D8-B78F-CFB647DF4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68E9-206F-45D8-B78F-CFB647DF42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68E9-206F-45D8-B78F-CFB647DF42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2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68E9-206F-45D8-B78F-CFB647DF42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7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B48408-CD16-4097-98F4-7B669E6AA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9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9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1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9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6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9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1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712A-0AF4-413D-925F-C70B4AFF14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8408-CD16-4097-98F4-7B669E6A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914CA5-B5F5-4CDB-98D2-FBD719091A43}"/>
              </a:ext>
            </a:extLst>
          </p:cNvPr>
          <p:cNvSpPr txBox="1"/>
          <p:nvPr/>
        </p:nvSpPr>
        <p:spPr>
          <a:xfrm>
            <a:off x="279618" y="5605004"/>
            <a:ext cx="724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Тема: «РАЗВИТИЕ БЕЗНАЛИЧНЫХ РАСЧЕТОВ НА ТЕРРИТОРИИ ЗАВЕТИНСКОГО РАЙОНА»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51525"/>
          <a:stretch/>
        </p:blipFill>
        <p:spPr>
          <a:xfrm>
            <a:off x="213769" y="415784"/>
            <a:ext cx="2100008" cy="1981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0248" t="1355" r="40737" b="51177"/>
          <a:stretch/>
        </p:blipFill>
        <p:spPr>
          <a:xfrm>
            <a:off x="2438402" y="436493"/>
            <a:ext cx="2147454" cy="1939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50858" r="302" b="-339"/>
          <a:stretch/>
        </p:blipFill>
        <p:spPr>
          <a:xfrm>
            <a:off x="213769" y="2734404"/>
            <a:ext cx="7378591" cy="20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56009" y="6367660"/>
            <a:ext cx="2743200" cy="365125"/>
          </a:xfrm>
        </p:spPr>
        <p:txBody>
          <a:bodyPr/>
          <a:lstStyle/>
          <a:p>
            <a:fld id="{7FB48408-CD16-4097-98F4-7B669E6AAEA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" y="244800"/>
            <a:ext cx="1067122" cy="52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70021" y="1096950"/>
            <a:ext cx="267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1590849" y="266400"/>
            <a:ext cx="3020902" cy="507600"/>
          </a:xfrm>
          <a:prstGeom prst="homePlate">
            <a:avLst/>
          </a:prstGeom>
          <a:solidFill>
            <a:srgbClr val="CB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 БАНКЕ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1717448" y="784800"/>
            <a:ext cx="6676500" cy="50760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ПАО «ПОЧТА БАНК» - ЭТО СОЦИАЛЬНЫЙ ПРОЭКТ</a:t>
            </a:r>
            <a:endParaRPr lang="ru-RU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/>
          <a:srcRect l="7630" t="64768" r="35993" b="5886"/>
          <a:stretch/>
        </p:blipFill>
        <p:spPr>
          <a:xfrm>
            <a:off x="449217" y="4239420"/>
            <a:ext cx="11088711" cy="243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0170" y="1463008"/>
            <a:ext cx="7811272" cy="2769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ПОЧТА БАНК </a:t>
            </a:r>
            <a:r>
              <a:rPr lang="ru-RU" sz="1600" dirty="0">
                <a:solidFill>
                  <a:srgbClr val="002060"/>
                </a:solidFill>
              </a:rPr>
              <a:t>создан группой ВТБ АО «ПОЧТА РОССИИ»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Он взял лучшее от каждой структуры: Шаговую доступность почтовых отделений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 финансовую экспертизу Группы ВТБ.</a:t>
            </a:r>
          </a:p>
          <a:p>
            <a:r>
              <a:rPr lang="ru-RU" dirty="0">
                <a:solidFill>
                  <a:srgbClr val="002060"/>
                </a:solidFill>
              </a:rPr>
              <a:t>Группа ВТБ и Почта России являются паритетными акционерами </a:t>
            </a:r>
          </a:p>
          <a:p>
            <a:r>
              <a:rPr lang="ru-RU" dirty="0">
                <a:solidFill>
                  <a:srgbClr val="002060"/>
                </a:solidFill>
              </a:rPr>
              <a:t>( у каждой компании по 49,999988% акций Банка).</a:t>
            </a:r>
          </a:p>
          <a:p>
            <a:r>
              <a:rPr lang="ru-RU" dirty="0">
                <a:solidFill>
                  <a:srgbClr val="002060"/>
                </a:solidFill>
              </a:rPr>
              <a:t>Основными социально-экономическими задачами Почта Банка являются:</a:t>
            </a:r>
          </a:p>
          <a:p>
            <a:r>
              <a:rPr lang="ru-RU" dirty="0">
                <a:solidFill>
                  <a:srgbClr val="002060"/>
                </a:solidFill>
              </a:rPr>
              <a:t>1.  Повышение доступности и качества финансовых услуг для населения России, в том числе в малых и труднодоступных населённых пунктах. </a:t>
            </a:r>
          </a:p>
          <a:p>
            <a:r>
              <a:rPr lang="ru-RU" dirty="0">
                <a:solidFill>
                  <a:srgbClr val="002060"/>
                </a:solidFill>
              </a:rPr>
              <a:t>2.  Увеличение доли безналичных в экономике.</a:t>
            </a:r>
          </a:p>
          <a:p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" y="1469431"/>
            <a:ext cx="3600953" cy="254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296" y="2020440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49,99%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 АКЦИЙ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3520" y="2037160"/>
            <a:ext cx="8755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49,99%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АКЦИЙ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8392" y="3188494"/>
            <a:ext cx="61159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                                      2 АКЦИИ</a:t>
            </a:r>
          </a:p>
          <a:p>
            <a:r>
              <a:rPr lang="ru-RU" sz="1200" dirty="0">
                <a:solidFill>
                  <a:srgbClr val="002060"/>
                </a:solidFill>
              </a:rPr>
              <a:t>            ПРЕЗИДЕНТУ –ПРЕДСЕДАТЕЛЮ ПРАВЛЕНИЯ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                                          Д.В РУДЕНКО</a:t>
            </a:r>
          </a:p>
        </p:txBody>
      </p:sp>
    </p:spTree>
    <p:extLst>
      <p:ext uri="{BB962C8B-B14F-4D97-AF65-F5344CB8AC3E}">
        <p14:creationId xmlns:p14="http://schemas.microsoft.com/office/powerpoint/2010/main" val="343199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8" y="33568"/>
            <a:ext cx="1067122" cy="529200"/>
          </a:xfrm>
          <a:prstGeom prst="rect">
            <a:avLst/>
          </a:prstGeom>
        </p:spPr>
      </p:pic>
      <p:sp>
        <p:nvSpPr>
          <p:cNvPr id="6" name="Пятиугольник 3">
            <a:extLst>
              <a:ext uri="{FF2B5EF4-FFF2-40B4-BE49-F238E27FC236}">
                <a16:creationId xmlns:a16="http://schemas.microsoft.com/office/drawing/2014/main" id="{AD78C403-6314-4296-B35D-FFA542EE04FF}"/>
              </a:ext>
            </a:extLst>
          </p:cNvPr>
          <p:cNvSpPr/>
          <p:nvPr/>
        </p:nvSpPr>
        <p:spPr>
          <a:xfrm>
            <a:off x="1863995" y="55168"/>
            <a:ext cx="5865543" cy="507600"/>
          </a:xfrm>
          <a:prstGeom prst="homePlate">
            <a:avLst/>
          </a:prstGeom>
          <a:solidFill>
            <a:srgbClr val="CB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>
                <a:solidFill>
                  <a:schemeClr val="bg1"/>
                </a:solidFill>
              </a:rPr>
              <a:t>ДОСТУПНОСТЬ БАНКОМАТОВ и ТЕРМИНАЛОВ           </a:t>
            </a:r>
            <a:r>
              <a:rPr lang="ru-RU" sz="2000" b="1" cap="all" dirty="0" err="1">
                <a:solidFill>
                  <a:schemeClr val="bg1"/>
                </a:solidFill>
              </a:rPr>
              <a:t>пао</a:t>
            </a:r>
            <a:r>
              <a:rPr lang="ru-RU" sz="2000" b="1" cap="all" dirty="0">
                <a:solidFill>
                  <a:schemeClr val="bg1"/>
                </a:solidFill>
              </a:rPr>
              <a:t> «Почта Банк» в </a:t>
            </a:r>
            <a:r>
              <a:rPr lang="ru-RU" sz="2000" b="1" cap="all" dirty="0" err="1">
                <a:solidFill>
                  <a:schemeClr val="bg1"/>
                </a:solidFill>
              </a:rPr>
              <a:t>Заветинском</a:t>
            </a:r>
            <a:r>
              <a:rPr lang="ru-RU" sz="2000" b="1" cap="all" dirty="0">
                <a:solidFill>
                  <a:schemeClr val="bg1"/>
                </a:solidFill>
              </a:rPr>
              <a:t> Районе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AA9FC8C-2987-410F-8753-3E33EEC0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89082"/>
              </p:ext>
            </p:extLst>
          </p:nvPr>
        </p:nvGraphicFramePr>
        <p:xfrm>
          <a:off x="542728" y="708660"/>
          <a:ext cx="11073008" cy="6130118"/>
        </p:xfrm>
        <a:graphic>
          <a:graphicData uri="http://schemas.openxmlformats.org/drawingml/2006/table">
            <a:tbl>
              <a:tblPr/>
              <a:tblGrid>
                <a:gridCol w="3544087">
                  <a:extLst>
                    <a:ext uri="{9D8B030D-6E8A-4147-A177-3AD203B41FA5}">
                      <a16:colId xmlns:a16="http://schemas.microsoft.com/office/drawing/2014/main" val="294584246"/>
                    </a:ext>
                  </a:extLst>
                </a:gridCol>
                <a:gridCol w="2413998">
                  <a:extLst>
                    <a:ext uri="{9D8B030D-6E8A-4147-A177-3AD203B41FA5}">
                      <a16:colId xmlns:a16="http://schemas.microsoft.com/office/drawing/2014/main" val="3333002705"/>
                    </a:ext>
                  </a:extLst>
                </a:gridCol>
                <a:gridCol w="2963282">
                  <a:extLst>
                    <a:ext uri="{9D8B030D-6E8A-4147-A177-3AD203B41FA5}">
                      <a16:colId xmlns:a16="http://schemas.microsoft.com/office/drawing/2014/main" val="2361753547"/>
                    </a:ext>
                  </a:extLst>
                </a:gridCol>
                <a:gridCol w="2151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ОТДЕЛЕНИЯ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ПОЧТОВОЙ СВЯЗИ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АДРЕС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РЕЖИМ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РАБОТЫ </a:t>
                      </a: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ТЕРМИНАЛ / БАНКОМАТ +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ОФОРМЛЕНИЕ БАНКОВСКИХ УСЛУГ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ТЕРМИНАЛ /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бАНКОМАТ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56182"/>
                  </a:ext>
                </a:extLst>
              </a:tr>
              <a:tr h="4739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347430 Ростовская обл. </a:t>
                      </a:r>
                      <a:r>
                        <a:rPr lang="ru-RU" sz="105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р-н Заветинский  </a:t>
                      </a:r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Заветное ул. Ломоносова дом 41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Понедельник-пятница      08:00-18.00</a:t>
                      </a:r>
                      <a:endParaRPr lang="ru-RU" sz="105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Воскрессенье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156043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347432 Ростовская обл.  р-н Заветинский  с. Киселевка   ул. 60 лет СССР дом 38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56550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347433 Ростовская обл. р-н Заветинский  хутор Никольский ул. Школьная дом 11 Б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347435 Ростовская обл. р-н  Заветинский   хутор Шебалин ул. Гагарина дом 5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Понедельник-пятница   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 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347437 Ростовская обл. р-н  Заветинский   с.</a:t>
                      </a:r>
                    </a:p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Кичкино ул. Школьная дом 6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 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347441 Ростовская обл. р-н Заветинский  хутор Фомин ул. Центральная дом 7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 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347442 Ростовская обл. р-н Заветинский хутор Савдя ул. Центральная дом 11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 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8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347443 Ростовская обл. р-н  Заветинский хутор Тюльпаны ул. Школьная дом 20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  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6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347444 Ростовская обл. р-н  Заветинский с. Федосеевка ул. Центральная дом 78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Понедельник- пятница </a:t>
                      </a:r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08:00-18.00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Суббота                                08.00-17.00</a:t>
                      </a:r>
                    </a:p>
                    <a:p>
                      <a:pPr algn="l" rtl="0" fontAlgn="ctr"/>
                      <a:r>
                        <a:rPr lang="ru-RU" sz="105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Воскресенье                       выходной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17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486102" y="277200"/>
            <a:ext cx="6676500" cy="507600"/>
          </a:xfrm>
          <a:prstGeom prst="homePlate">
            <a:avLst/>
          </a:prstGeom>
          <a:solidFill>
            <a:srgbClr val="CB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СБЕРЕГАТЕЛЬНЫЙ СЧЁТ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255600"/>
            <a:ext cx="1067122" cy="5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818" y="843517"/>
            <a:ext cx="10934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СБЕРЕГАТЕЛЬНЫЙ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СЧЁТ </a:t>
            </a:r>
            <a:r>
              <a:rPr lang="ru-RU" dirty="0">
                <a:solidFill>
                  <a:srgbClr val="002060"/>
                </a:solidFill>
              </a:rPr>
              <a:t>- это бесплатный персональный счёт клиента с возможностью выпуска к нему одной </a:t>
            </a:r>
          </a:p>
          <a:p>
            <a:r>
              <a:rPr lang="ru-RU" dirty="0">
                <a:solidFill>
                  <a:srgbClr val="002060"/>
                </a:solidFill>
              </a:rPr>
              <a:t>бесплатной неименной карты и/или платных неименных и именных карт платежной системы МИР согласно </a:t>
            </a:r>
          </a:p>
          <a:p>
            <a:r>
              <a:rPr lang="ru-RU" dirty="0">
                <a:solidFill>
                  <a:srgbClr val="002060"/>
                </a:solidFill>
              </a:rPr>
              <a:t>действующим тарифам.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8" y="1825564"/>
            <a:ext cx="10755226" cy="49346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50361" y="4150435"/>
            <a:ext cx="9157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Дополнительный целый комплекс преимуществ по продуктам Банка становится доступен для тех, кто: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5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BC1F4-F5FE-4CD8-8515-6E31538B2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4563"/>
            <a:ext cx="1067122" cy="529200"/>
          </a:xfrm>
          <a:prstGeom prst="rect">
            <a:avLst/>
          </a:prstGeom>
        </p:spPr>
      </p:pic>
      <p:sp>
        <p:nvSpPr>
          <p:cNvPr id="7" name="Пятиугольник 3">
            <a:extLst>
              <a:ext uri="{FF2B5EF4-FFF2-40B4-BE49-F238E27FC236}">
                <a16:creationId xmlns:a16="http://schemas.microsoft.com/office/drawing/2014/main" id="{90BAF0EB-70D1-4D80-9081-B4DB8FF5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2" y="364563"/>
            <a:ext cx="7119938" cy="529200"/>
          </a:xfrm>
          <a:prstGeom prst="homePlate">
            <a:avLst/>
          </a:prstGeom>
          <a:solidFill>
            <a:srgbClr val="CB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000" b="1" cap="all" dirty="0">
                <a:solidFill>
                  <a:schemeClr val="bg1"/>
                </a:solidFill>
              </a:rPr>
              <a:t>«ПОЧТА БАНК ОНЛАЙН» - ЛЕГКО УПРАВЛЯЙТЕ СВОИМИ СЧЕТАМИ!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Rectangle 816">
            <a:extLst>
              <a:ext uri="{FF2B5EF4-FFF2-40B4-BE49-F238E27FC236}">
                <a16:creationId xmlns:a16="http://schemas.microsoft.com/office/drawing/2014/main" id="{615EFC7F-E27E-4B97-B2CC-7C394A9A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93763"/>
            <a:ext cx="11430000" cy="57213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C1124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«ПОЧТА БАНК ОНЛАЙН» – это простой способ управлять своими счетами и картами, проводить платежи в режиме 24/7 с мобильного телефона или планшета.</a:t>
            </a:r>
            <a:endParaRPr lang="ru-RU" sz="1600" dirty="0">
              <a:solidFill>
                <a:srgbClr val="31277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39D8FD-121A-45FD-A3DB-E57B81D8A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608889"/>
            <a:ext cx="11424218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255600"/>
            <a:ext cx="1067122" cy="5292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50C7B5-F9D4-4F0E-8CB3-C7A6FFB04080}"/>
              </a:ext>
            </a:extLst>
          </p:cNvPr>
          <p:cNvSpPr txBox="1"/>
          <p:nvPr/>
        </p:nvSpPr>
        <p:spPr>
          <a:xfrm>
            <a:off x="3267682" y="951913"/>
            <a:ext cx="145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65177" y="269498"/>
            <a:ext cx="6676500" cy="507600"/>
          </a:xfrm>
          <a:prstGeom prst="homePlate">
            <a:avLst/>
          </a:prstGeom>
          <a:solidFill>
            <a:srgbClr val="CB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ОФОРМИТЬ СБЕРЕГАТЕЛЬНЫЙ СЧЁТ МОГУТ: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6" y="969241"/>
            <a:ext cx="11279851" cy="53427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24494" y="1051419"/>
            <a:ext cx="33352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ГРАЖДАНЕ РФ </a:t>
            </a:r>
            <a:r>
              <a:rPr lang="ru-RU" sz="1400" dirty="0">
                <a:solidFill>
                  <a:srgbClr val="002060"/>
                </a:solidFill>
              </a:rPr>
              <a:t>могут оформить с 14 лет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Потребуется предоставить: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Паспорт гражданина РФ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Номер мобильного телефона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6178" y="1051419"/>
            <a:ext cx="59264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ГРАЖДАНЕ ИНОСТРАННЫХ ГОСУДАРСТВ </a:t>
            </a:r>
            <a:r>
              <a:rPr lang="ru-RU" sz="1400" dirty="0"/>
              <a:t>могут оформить счёт с 18 лет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Потребуется предоставить 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Паспорт иностранного гражданина/Заграничный паспорт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Документ, подтверждающий право находиться в РФ</a:t>
            </a: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51783" y="1977370"/>
            <a:ext cx="176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 Для временно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проживающих в 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5108" y="2051116"/>
            <a:ext cx="32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Разрешение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на временное проживание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5243" y="2525733"/>
            <a:ext cx="162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Вид на жительство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1933" y="2419569"/>
            <a:ext cx="168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Для постоянно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проживающих в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6853" y="3179097"/>
            <a:ext cx="1757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Для временно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пребывающих в РФ 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7096" y="2874553"/>
            <a:ext cx="488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  Миграционная карта(является обязательным документом,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 за исключением граждан Белоруссии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7519" y="3260327"/>
            <a:ext cx="320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Виза (если установлен визовый режим)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0652" y="3411158"/>
            <a:ext cx="533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     Патент/Разрешение на работу( для безвизовых стран в случае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предъявления миграционной карты с истекшим сроком действия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519" y="3808255"/>
            <a:ext cx="454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Уведомление о прибыли иностранного гражданина в РФ</a:t>
            </a:r>
          </a:p>
          <a:p>
            <a:r>
              <a:rPr lang="ru-RU" sz="1400" dirty="0">
                <a:solidFill>
                  <a:srgbClr val="002060"/>
                </a:solidFill>
              </a:rPr>
              <a:t>(адрес фактического места пребывания в РФ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3354" y="4174529"/>
            <a:ext cx="717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Необходимость предоставления второго документа определяется системой автоматически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при выборе в ПО гражданства Клиента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6178" y="4792533"/>
            <a:ext cx="2863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 3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    </a:t>
            </a:r>
            <a:r>
              <a:rPr lang="ru-RU" sz="1400" dirty="0">
                <a:solidFill>
                  <a:srgbClr val="002060"/>
                </a:solidFill>
              </a:rPr>
              <a:t>Номер мобильного телефона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1047" t="69679" r="91790" b="17011"/>
          <a:stretch/>
        </p:blipFill>
        <p:spPr>
          <a:xfrm>
            <a:off x="227808" y="2758182"/>
            <a:ext cx="696686" cy="8418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7457" y="3051458"/>
            <a:ext cx="370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ГДЕ МОЖНО ОТКРЫТЬ СБЕРЕГАТЕЛЬНЫЙ СЧЁТ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3763" y="3486080"/>
            <a:ext cx="33504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В Клиентском центре Банка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В КЦ ОПС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В ОПС (П1)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На стойке продаж Банка в торговом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      или деловом центре</a:t>
            </a:r>
          </a:p>
          <a:p>
            <a:r>
              <a:rPr lang="ru-RU" sz="1400" dirty="0">
                <a:solidFill>
                  <a:srgbClr val="002060"/>
                </a:solidFill>
              </a:rPr>
              <a:t>5.     Через Интерет-банк или мобильное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     приложение( только граждане РФ</a:t>
            </a:r>
          </a:p>
        </p:txBody>
      </p:sp>
    </p:spTree>
    <p:extLst>
      <p:ext uri="{BB962C8B-B14F-4D97-AF65-F5344CB8AC3E}">
        <p14:creationId xmlns:p14="http://schemas.microsoft.com/office/powerpoint/2010/main" val="349064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255600"/>
            <a:ext cx="1067122" cy="52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255600"/>
            <a:ext cx="1067122" cy="52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109" y="2514604"/>
            <a:ext cx="8680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B043B"/>
                </a:solidFill>
              </a:rPr>
              <a:t>                   </a:t>
            </a:r>
            <a:r>
              <a:rPr lang="ru-RU" sz="4400" dirty="0">
                <a:solidFill>
                  <a:srgbClr val="CB043B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1884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28877</TotalTime>
  <Words>639</Words>
  <Application>Microsoft Office PowerPoint</Application>
  <PresentationFormat>Широкоэкранный</PresentationFormat>
  <Paragraphs>131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«ПОЧТА БАНК ОНЛАЙН» - ЛЕГКО УПРАВЛЯЙТЕ СВОИМИ СЧЕТАМИ!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Панькин Виталий Сергеевич</dc:creator>
  <cp:lastModifiedBy>Белоглазов Антон Александрович</cp:lastModifiedBy>
  <cp:revision>1143</cp:revision>
  <dcterms:created xsi:type="dcterms:W3CDTF">2017-09-25T10:54:07Z</dcterms:created>
  <dcterms:modified xsi:type="dcterms:W3CDTF">2020-02-03T08:36:14Z</dcterms:modified>
</cp:coreProperties>
</file>